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  <p:sldMasterId id="2147483675" r:id="rId3"/>
    <p:sldMasterId id="2147483685" r:id="rId4"/>
    <p:sldMasterId id="2147483695" r:id="rId5"/>
  </p:sldMasterIdLst>
  <p:notesMasterIdLst>
    <p:notesMasterId r:id="rId34"/>
  </p:notesMasterIdLst>
  <p:sldIdLst>
    <p:sldId id="256" r:id="rId6"/>
    <p:sldId id="258" r:id="rId7"/>
    <p:sldId id="259" r:id="rId8"/>
    <p:sldId id="260" r:id="rId9"/>
    <p:sldId id="262" r:id="rId10"/>
    <p:sldId id="261" r:id="rId11"/>
    <p:sldId id="264" r:id="rId12"/>
    <p:sldId id="265" r:id="rId13"/>
    <p:sldId id="282" r:id="rId14"/>
    <p:sldId id="283" r:id="rId15"/>
    <p:sldId id="284" r:id="rId16"/>
    <p:sldId id="285" r:id="rId17"/>
    <p:sldId id="268" r:id="rId18"/>
    <p:sldId id="272" r:id="rId19"/>
    <p:sldId id="270" r:id="rId20"/>
    <p:sldId id="271" r:id="rId21"/>
    <p:sldId id="269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67" r:id="rId32"/>
    <p:sldId id="26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4296"/>
  </p:normalViewPr>
  <p:slideViewPr>
    <p:cSldViewPr snapToGrid="0">
      <p:cViewPr>
        <p:scale>
          <a:sx n="114" d="100"/>
          <a:sy n="114" d="100"/>
        </p:scale>
        <p:origin x="4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05649-380C-3748-8F51-2A1D5EACD098}" type="doc">
      <dgm:prSet loTypeId="urn:microsoft.com/office/officeart/2005/8/layout/list1" loCatId="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BFE1E27-E8CC-5B4B-BF6A-FEC40E91EA6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Consumer &amp; Community Banking (CCB)</a:t>
          </a:r>
          <a:endParaRPr lang="en-US" dirty="0"/>
        </a:p>
      </dgm:t>
    </dgm:pt>
    <dgm:pt modelId="{873FE8F1-FA18-3C48-ABB8-F351E330C91D}" type="parTrans" cxnId="{7A464BCC-2030-8646-9EBB-38F7017C6EA8}">
      <dgm:prSet/>
      <dgm:spPr/>
      <dgm:t>
        <a:bodyPr/>
        <a:lstStyle/>
        <a:p>
          <a:endParaRPr lang="en-US"/>
        </a:p>
      </dgm:t>
    </dgm:pt>
    <dgm:pt modelId="{7DFE163D-3483-0241-9A22-056AA1D62889}" type="sibTrans" cxnId="{7A464BCC-2030-8646-9EBB-38F7017C6EA8}">
      <dgm:prSet/>
      <dgm:spPr/>
      <dgm:t>
        <a:bodyPr/>
        <a:lstStyle/>
        <a:p>
          <a:endParaRPr lang="en-US"/>
        </a:p>
      </dgm:t>
    </dgm:pt>
    <dgm:pt modelId="{0FA3AC1A-1124-D542-B321-959095132924}">
      <dgm:prSet phldrT="[Text]"/>
      <dgm:spPr/>
      <dgm:t>
        <a:bodyPr/>
        <a:lstStyle/>
        <a:p>
          <a:pPr>
            <a:buFont typeface="+mj-lt"/>
            <a:buAutoNum type="romanUcPeriod" startAt="3"/>
          </a:pPr>
          <a:r>
            <a:rPr lang="en-US" b="1" dirty="0"/>
            <a:t>Commercial Banking (CB)</a:t>
          </a:r>
          <a:endParaRPr lang="en-US" dirty="0"/>
        </a:p>
      </dgm:t>
    </dgm:pt>
    <dgm:pt modelId="{9D0D5B51-B293-AD41-9E3C-506D76E7046C}" type="parTrans" cxnId="{54069683-F225-2E40-8CED-92B144E811CE}">
      <dgm:prSet/>
      <dgm:spPr/>
      <dgm:t>
        <a:bodyPr/>
        <a:lstStyle/>
        <a:p>
          <a:endParaRPr lang="en-US"/>
        </a:p>
      </dgm:t>
    </dgm:pt>
    <dgm:pt modelId="{CE488D3A-22A8-C948-9320-DF70DA465AF2}" type="sibTrans" cxnId="{54069683-F225-2E40-8CED-92B144E811CE}">
      <dgm:prSet/>
      <dgm:spPr/>
      <dgm:t>
        <a:bodyPr/>
        <a:lstStyle/>
        <a:p>
          <a:endParaRPr lang="en-US"/>
        </a:p>
      </dgm:t>
    </dgm:pt>
    <dgm:pt modelId="{2ED42CA0-FDBC-7542-8EF9-AEE5AA213C46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Large business services.</a:t>
          </a:r>
        </a:p>
      </dgm:t>
    </dgm:pt>
    <dgm:pt modelId="{44C63D05-066D-004A-9CAE-2FE4124C2DD6}" type="parTrans" cxnId="{6FAAD369-5EFA-7D47-8045-1669EA0485FA}">
      <dgm:prSet/>
      <dgm:spPr/>
      <dgm:t>
        <a:bodyPr/>
        <a:lstStyle/>
        <a:p>
          <a:endParaRPr lang="en-US"/>
        </a:p>
      </dgm:t>
    </dgm:pt>
    <dgm:pt modelId="{79044DB6-FAD6-4C4C-BD78-3124312B0C50}" type="sibTrans" cxnId="{6FAAD369-5EFA-7D47-8045-1669EA0485FA}">
      <dgm:prSet/>
      <dgm:spPr/>
      <dgm:t>
        <a:bodyPr/>
        <a:lstStyle/>
        <a:p>
          <a:endParaRPr lang="en-US"/>
        </a:p>
      </dgm:t>
    </dgm:pt>
    <dgm:pt modelId="{BB490B51-D0FE-C240-883D-11A24232AB23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Lending, investment, and financial solutions.</a:t>
          </a:r>
        </a:p>
      </dgm:t>
    </dgm:pt>
    <dgm:pt modelId="{544B4C66-916C-2443-A05F-341E89EBD3F0}" type="parTrans" cxnId="{70DFAC63-62A7-2042-A687-194C9635696B}">
      <dgm:prSet/>
      <dgm:spPr/>
      <dgm:t>
        <a:bodyPr/>
        <a:lstStyle/>
        <a:p>
          <a:endParaRPr lang="en-US"/>
        </a:p>
      </dgm:t>
    </dgm:pt>
    <dgm:pt modelId="{1F0273F8-EDD7-7C41-BC1B-52D01780545F}" type="sibTrans" cxnId="{70DFAC63-62A7-2042-A687-194C9635696B}">
      <dgm:prSet/>
      <dgm:spPr/>
      <dgm:t>
        <a:bodyPr/>
        <a:lstStyle/>
        <a:p>
          <a:endParaRPr lang="en-US"/>
        </a:p>
      </dgm:t>
    </dgm:pt>
    <dgm:pt modelId="{24D109FC-A94A-E448-9983-B24595C2E893}">
      <dgm:prSet/>
      <dgm:spPr/>
      <dgm:t>
        <a:bodyPr/>
        <a:lstStyle/>
        <a:p>
          <a:r>
            <a:rPr lang="en-US" b="1" dirty="0"/>
            <a:t>Asset &amp; Wealth Management (AWM)</a:t>
          </a:r>
        </a:p>
      </dgm:t>
    </dgm:pt>
    <dgm:pt modelId="{47B789BC-6667-B44E-8975-5494F1BE0353}" type="parTrans" cxnId="{0741A75B-189F-C84A-906D-42B493656B04}">
      <dgm:prSet/>
      <dgm:spPr/>
      <dgm:t>
        <a:bodyPr/>
        <a:lstStyle/>
        <a:p>
          <a:endParaRPr lang="en-US"/>
        </a:p>
      </dgm:t>
    </dgm:pt>
    <dgm:pt modelId="{5BE21D7B-2946-CC4A-B42A-DECAFDFFD75F}" type="sibTrans" cxnId="{0741A75B-189F-C84A-906D-42B493656B04}">
      <dgm:prSet/>
      <dgm:spPr/>
      <dgm:t>
        <a:bodyPr/>
        <a:lstStyle/>
        <a:p>
          <a:endParaRPr lang="en-US"/>
        </a:p>
      </dgm:t>
    </dgm:pt>
    <dgm:pt modelId="{CF39DE4A-4503-974C-8279-E591439DD0BC}">
      <dgm:prSet/>
      <dgm:spPr/>
      <dgm:t>
        <a:bodyPr/>
        <a:lstStyle/>
        <a:p>
          <a:r>
            <a:rPr lang="en-US" b="1" dirty="0"/>
            <a:t>Segment: </a:t>
          </a:r>
          <a:r>
            <a:rPr lang="en-US" dirty="0"/>
            <a:t>High-net-worth individuals and institutional investors.</a:t>
          </a:r>
          <a:endParaRPr lang="en-US" b="1" dirty="0"/>
        </a:p>
      </dgm:t>
    </dgm:pt>
    <dgm:pt modelId="{DDA8E767-0EFC-1642-9F56-187D823CC1A5}" type="parTrans" cxnId="{8A15161F-C910-C248-B5B3-A38D908ED745}">
      <dgm:prSet/>
      <dgm:spPr/>
      <dgm:t>
        <a:bodyPr/>
        <a:lstStyle/>
        <a:p>
          <a:endParaRPr lang="en-US"/>
        </a:p>
      </dgm:t>
    </dgm:pt>
    <dgm:pt modelId="{60223478-333B-2B4D-9213-CA2C339D64E0}" type="sibTrans" cxnId="{8A15161F-C910-C248-B5B3-A38D908ED745}">
      <dgm:prSet/>
      <dgm:spPr/>
      <dgm:t>
        <a:bodyPr/>
        <a:lstStyle/>
        <a:p>
          <a:endParaRPr lang="en-US"/>
        </a:p>
      </dgm:t>
    </dgm:pt>
    <dgm:pt modelId="{EE19D5A6-90F1-C940-8B9D-D6AAD12407E2}">
      <dgm:prSet/>
      <dgm:spPr/>
      <dgm:t>
        <a:bodyPr/>
        <a:lstStyle/>
        <a:p>
          <a:r>
            <a:rPr lang="en-US" b="1" dirty="0"/>
            <a:t>Services: </a:t>
          </a:r>
          <a:r>
            <a:rPr lang="en-US" dirty="0"/>
            <a:t>Investment and wealth management services.</a:t>
          </a:r>
        </a:p>
      </dgm:t>
    </dgm:pt>
    <dgm:pt modelId="{7D6587A0-568E-1A41-8964-41939B84CFD6}" type="parTrans" cxnId="{F4903372-A078-C14F-9615-7C2976C743FA}">
      <dgm:prSet/>
      <dgm:spPr/>
      <dgm:t>
        <a:bodyPr/>
        <a:lstStyle/>
        <a:p>
          <a:endParaRPr lang="en-US"/>
        </a:p>
      </dgm:t>
    </dgm:pt>
    <dgm:pt modelId="{9FA07844-FF64-F74D-BA54-D759CEC755C7}" type="sibTrans" cxnId="{F4903372-A078-C14F-9615-7C2976C743FA}">
      <dgm:prSet/>
      <dgm:spPr/>
      <dgm:t>
        <a:bodyPr/>
        <a:lstStyle/>
        <a:p>
          <a:endParaRPr lang="en-US"/>
        </a:p>
      </dgm:t>
    </dgm:pt>
    <dgm:pt modelId="{AE0FC9CF-0A03-DD4A-A805-BEA49F56965B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Individual consumers and small businesses.</a:t>
          </a:r>
        </a:p>
      </dgm:t>
    </dgm:pt>
    <dgm:pt modelId="{B996F20E-3875-EF46-8AF1-835F6E2659D7}" type="parTrans" cxnId="{C4B93084-DACB-464F-BAEF-8A814801E0F7}">
      <dgm:prSet/>
      <dgm:spPr/>
      <dgm:t>
        <a:bodyPr/>
        <a:lstStyle/>
        <a:p>
          <a:endParaRPr lang="en-US"/>
        </a:p>
      </dgm:t>
    </dgm:pt>
    <dgm:pt modelId="{63C97E1F-D514-6D4A-8CEA-6F04CC26D980}" type="sibTrans" cxnId="{C4B93084-DACB-464F-BAEF-8A814801E0F7}">
      <dgm:prSet/>
      <dgm:spPr/>
      <dgm:t>
        <a:bodyPr/>
        <a:lstStyle/>
        <a:p>
          <a:endParaRPr lang="en-US"/>
        </a:p>
      </dgm:t>
    </dgm:pt>
    <dgm:pt modelId="{F0667062-9347-2E42-93EA-BA971B20D73D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Personal banking, lending, and investment.</a:t>
          </a:r>
        </a:p>
      </dgm:t>
    </dgm:pt>
    <dgm:pt modelId="{908AA0E4-AADE-134C-8495-5F29C32A8087}" type="parTrans" cxnId="{0C2367DC-6421-E644-A9EE-A8774FD8311E}">
      <dgm:prSet/>
      <dgm:spPr/>
      <dgm:t>
        <a:bodyPr/>
        <a:lstStyle/>
        <a:p>
          <a:endParaRPr lang="en-US"/>
        </a:p>
      </dgm:t>
    </dgm:pt>
    <dgm:pt modelId="{7968D3AA-1EB4-D046-94CD-466F571F649C}" type="sibTrans" cxnId="{0C2367DC-6421-E644-A9EE-A8774FD8311E}">
      <dgm:prSet/>
      <dgm:spPr/>
      <dgm:t>
        <a:bodyPr/>
        <a:lstStyle/>
        <a:p>
          <a:endParaRPr lang="en-US"/>
        </a:p>
      </dgm:t>
    </dgm:pt>
    <dgm:pt modelId="{6298699B-0B05-DB4F-84A0-398E5ECC7C06}">
      <dgm:prSet/>
      <dgm:spPr/>
      <dgm:t>
        <a:bodyPr/>
        <a:lstStyle/>
        <a:p>
          <a:r>
            <a:rPr lang="en-US" b="1"/>
            <a:t>Corporate &amp; Investment Bank (CIB)</a:t>
          </a:r>
          <a:endParaRPr lang="en-US" b="1" dirty="0"/>
        </a:p>
      </dgm:t>
    </dgm:pt>
    <dgm:pt modelId="{F9EE692F-CC3D-014B-869B-C59F1308E80E}" type="parTrans" cxnId="{E767E73F-BE6E-F649-B2ED-2B3771BC7E6D}">
      <dgm:prSet/>
      <dgm:spPr/>
      <dgm:t>
        <a:bodyPr/>
        <a:lstStyle/>
        <a:p>
          <a:endParaRPr lang="en-US"/>
        </a:p>
      </dgm:t>
    </dgm:pt>
    <dgm:pt modelId="{35F8AFA9-A557-6144-B1FD-AA77273CCC0B}" type="sibTrans" cxnId="{E767E73F-BE6E-F649-B2ED-2B3771BC7E6D}">
      <dgm:prSet/>
      <dgm:spPr/>
      <dgm:t>
        <a:bodyPr/>
        <a:lstStyle/>
        <a:p>
          <a:endParaRPr lang="en-US"/>
        </a:p>
      </dgm:t>
    </dgm:pt>
    <dgm:pt modelId="{12F0EF1E-D2B1-5D4D-925C-09A99103A61A}">
      <dgm:prSet/>
      <dgm:spPr/>
      <dgm:t>
        <a:bodyPr/>
        <a:lstStyle/>
        <a:p>
          <a:r>
            <a:rPr lang="en-US" b="1"/>
            <a:t>Segment</a:t>
          </a:r>
          <a:r>
            <a:rPr lang="en-US"/>
            <a:t>: Investment banking, market-making, and treasury services.</a:t>
          </a:r>
          <a:endParaRPr lang="en-US" dirty="0"/>
        </a:p>
      </dgm:t>
    </dgm:pt>
    <dgm:pt modelId="{2247EABC-66C8-AC44-9932-0276C2985663}" type="parTrans" cxnId="{A7416E5E-6A01-C94C-89A3-577DE4ABB797}">
      <dgm:prSet/>
      <dgm:spPr/>
      <dgm:t>
        <a:bodyPr/>
        <a:lstStyle/>
        <a:p>
          <a:endParaRPr lang="en-US"/>
        </a:p>
      </dgm:t>
    </dgm:pt>
    <dgm:pt modelId="{B8601A85-B4B0-6C40-BE3F-E8F833AD18BD}" type="sibTrans" cxnId="{A7416E5E-6A01-C94C-89A3-577DE4ABB797}">
      <dgm:prSet/>
      <dgm:spPr/>
      <dgm:t>
        <a:bodyPr/>
        <a:lstStyle/>
        <a:p>
          <a:endParaRPr lang="en-US"/>
        </a:p>
      </dgm:t>
    </dgm:pt>
    <dgm:pt modelId="{2B7FA32C-9BAF-5D45-9DBE-539917B5C3E5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High-end corporate and institutional clients.</a:t>
          </a:r>
        </a:p>
      </dgm:t>
    </dgm:pt>
    <dgm:pt modelId="{1D1CC65E-0F50-094F-A7CA-A834510462BA}" type="parTrans" cxnId="{290417F9-54F2-5448-B694-5AA1F7BD95F6}">
      <dgm:prSet/>
      <dgm:spPr/>
      <dgm:t>
        <a:bodyPr/>
        <a:lstStyle/>
        <a:p>
          <a:endParaRPr lang="en-US"/>
        </a:p>
      </dgm:t>
    </dgm:pt>
    <dgm:pt modelId="{98B27F39-77EC-9D42-9215-FB0033805295}" type="sibTrans" cxnId="{290417F9-54F2-5448-B694-5AA1F7BD95F6}">
      <dgm:prSet/>
      <dgm:spPr/>
      <dgm:t>
        <a:bodyPr/>
        <a:lstStyle/>
        <a:p>
          <a:endParaRPr lang="en-US"/>
        </a:p>
      </dgm:t>
    </dgm:pt>
    <dgm:pt modelId="{730E0CD1-A5D2-4F47-85A3-EDA94DEB55B6}" type="pres">
      <dgm:prSet presAssocID="{70505649-380C-3748-8F51-2A1D5EACD098}" presName="linear" presStyleCnt="0">
        <dgm:presLayoutVars>
          <dgm:dir/>
          <dgm:animLvl val="lvl"/>
          <dgm:resizeHandles val="exact"/>
        </dgm:presLayoutVars>
      </dgm:prSet>
      <dgm:spPr/>
    </dgm:pt>
    <dgm:pt modelId="{6FBDB353-6D44-8E4E-8E63-DA37D0D4643D}" type="pres">
      <dgm:prSet presAssocID="{8BFE1E27-E8CC-5B4B-BF6A-FEC40E91EA63}" presName="parentLin" presStyleCnt="0"/>
      <dgm:spPr/>
    </dgm:pt>
    <dgm:pt modelId="{F3E1523A-3492-CE4F-9E28-A63C33E294DA}" type="pres">
      <dgm:prSet presAssocID="{8BFE1E27-E8CC-5B4B-BF6A-FEC40E91EA63}" presName="parentLeftMargin" presStyleLbl="node1" presStyleIdx="0" presStyleCnt="4"/>
      <dgm:spPr/>
    </dgm:pt>
    <dgm:pt modelId="{0A5703F4-D8F4-654A-ABEC-D1331F0EBE00}" type="pres">
      <dgm:prSet presAssocID="{8BFE1E27-E8CC-5B4B-BF6A-FEC40E91EA6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100F9DC-F208-714A-B3A1-6035B66FD3ED}" type="pres">
      <dgm:prSet presAssocID="{8BFE1E27-E8CC-5B4B-BF6A-FEC40E91EA63}" presName="negativeSpace" presStyleCnt="0"/>
      <dgm:spPr/>
    </dgm:pt>
    <dgm:pt modelId="{E2A83058-B47D-704B-A6D5-10C2644091E7}" type="pres">
      <dgm:prSet presAssocID="{8BFE1E27-E8CC-5B4B-BF6A-FEC40E91EA63}" presName="childText" presStyleLbl="conFgAcc1" presStyleIdx="0" presStyleCnt="4">
        <dgm:presLayoutVars>
          <dgm:bulletEnabled val="1"/>
        </dgm:presLayoutVars>
      </dgm:prSet>
      <dgm:spPr/>
    </dgm:pt>
    <dgm:pt modelId="{DC217636-B2BB-BF4B-858B-B31A8ED637C6}" type="pres">
      <dgm:prSet presAssocID="{7DFE163D-3483-0241-9A22-056AA1D62889}" presName="spaceBetweenRectangles" presStyleCnt="0"/>
      <dgm:spPr/>
    </dgm:pt>
    <dgm:pt modelId="{01164350-BDB6-1F4A-BD29-E5A52FD867D8}" type="pres">
      <dgm:prSet presAssocID="{6298699B-0B05-DB4F-84A0-398E5ECC7C06}" presName="parentLin" presStyleCnt="0"/>
      <dgm:spPr/>
    </dgm:pt>
    <dgm:pt modelId="{8A3C0AB9-C86E-AB40-92FF-F7FFEB2A80F7}" type="pres">
      <dgm:prSet presAssocID="{6298699B-0B05-DB4F-84A0-398E5ECC7C06}" presName="parentLeftMargin" presStyleLbl="node1" presStyleIdx="0" presStyleCnt="4"/>
      <dgm:spPr/>
    </dgm:pt>
    <dgm:pt modelId="{0DDB839A-58F5-C64B-93EF-D5B0DDDA6586}" type="pres">
      <dgm:prSet presAssocID="{6298699B-0B05-DB4F-84A0-398E5ECC7C0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7397F0-DC2F-D443-BB71-76B06773C350}" type="pres">
      <dgm:prSet presAssocID="{6298699B-0B05-DB4F-84A0-398E5ECC7C06}" presName="negativeSpace" presStyleCnt="0"/>
      <dgm:spPr/>
    </dgm:pt>
    <dgm:pt modelId="{B6FBB013-E168-554C-BC73-B641BCCF017E}" type="pres">
      <dgm:prSet presAssocID="{6298699B-0B05-DB4F-84A0-398E5ECC7C06}" presName="childText" presStyleLbl="conFgAcc1" presStyleIdx="1" presStyleCnt="4">
        <dgm:presLayoutVars>
          <dgm:bulletEnabled val="1"/>
        </dgm:presLayoutVars>
      </dgm:prSet>
      <dgm:spPr/>
    </dgm:pt>
    <dgm:pt modelId="{D9B88BFF-0BC6-9C40-81AF-A0BC84387D01}" type="pres">
      <dgm:prSet presAssocID="{35F8AFA9-A557-6144-B1FD-AA77273CCC0B}" presName="spaceBetweenRectangles" presStyleCnt="0"/>
      <dgm:spPr/>
    </dgm:pt>
    <dgm:pt modelId="{828BDDC9-5D72-0249-9705-0A2CA891E206}" type="pres">
      <dgm:prSet presAssocID="{0FA3AC1A-1124-D542-B321-959095132924}" presName="parentLin" presStyleCnt="0"/>
      <dgm:spPr/>
    </dgm:pt>
    <dgm:pt modelId="{6263BAB4-D595-6F49-8DEE-CB79B6CA15E7}" type="pres">
      <dgm:prSet presAssocID="{0FA3AC1A-1124-D542-B321-959095132924}" presName="parentLeftMargin" presStyleLbl="node1" presStyleIdx="1" presStyleCnt="4"/>
      <dgm:spPr/>
    </dgm:pt>
    <dgm:pt modelId="{2173A8B5-E153-434E-ADC0-97BDE6FAAD9B}" type="pres">
      <dgm:prSet presAssocID="{0FA3AC1A-1124-D542-B321-95909513292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B504053-772B-0D40-AC01-78A9E240E829}" type="pres">
      <dgm:prSet presAssocID="{0FA3AC1A-1124-D542-B321-959095132924}" presName="negativeSpace" presStyleCnt="0"/>
      <dgm:spPr/>
    </dgm:pt>
    <dgm:pt modelId="{93377267-CBC3-ED42-85A2-7A8B5A2EE9E3}" type="pres">
      <dgm:prSet presAssocID="{0FA3AC1A-1124-D542-B321-959095132924}" presName="childText" presStyleLbl="conFgAcc1" presStyleIdx="2" presStyleCnt="4">
        <dgm:presLayoutVars>
          <dgm:bulletEnabled val="1"/>
        </dgm:presLayoutVars>
      </dgm:prSet>
      <dgm:spPr/>
    </dgm:pt>
    <dgm:pt modelId="{80C62795-2356-A94B-A207-0C98208986CC}" type="pres">
      <dgm:prSet presAssocID="{CE488D3A-22A8-C948-9320-DF70DA465AF2}" presName="spaceBetweenRectangles" presStyleCnt="0"/>
      <dgm:spPr/>
    </dgm:pt>
    <dgm:pt modelId="{577042E1-6379-3944-8F39-33C63CF89435}" type="pres">
      <dgm:prSet presAssocID="{24D109FC-A94A-E448-9983-B24595C2E893}" presName="parentLin" presStyleCnt="0"/>
      <dgm:spPr/>
    </dgm:pt>
    <dgm:pt modelId="{C4E41203-A3A4-C04F-8033-6A54950391E1}" type="pres">
      <dgm:prSet presAssocID="{24D109FC-A94A-E448-9983-B24595C2E893}" presName="parentLeftMargin" presStyleLbl="node1" presStyleIdx="2" presStyleCnt="4"/>
      <dgm:spPr/>
    </dgm:pt>
    <dgm:pt modelId="{60C28E1B-52F4-FE40-9021-E90261B6CAC2}" type="pres">
      <dgm:prSet presAssocID="{24D109FC-A94A-E448-9983-B24595C2E89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9CD292A-A2A6-0C40-B220-B8D4AFCA7680}" type="pres">
      <dgm:prSet presAssocID="{24D109FC-A94A-E448-9983-B24595C2E893}" presName="negativeSpace" presStyleCnt="0"/>
      <dgm:spPr/>
    </dgm:pt>
    <dgm:pt modelId="{0B2A2D36-035C-B04A-9DBA-56CAEEE0AD31}" type="pres">
      <dgm:prSet presAssocID="{24D109FC-A94A-E448-9983-B24595C2E89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29D3800-1B77-4544-984B-F92D25B3F233}" type="presOf" srcId="{6298699B-0B05-DB4F-84A0-398E5ECC7C06}" destId="{8A3C0AB9-C86E-AB40-92FF-F7FFEB2A80F7}" srcOrd="0" destOrd="0" presId="urn:microsoft.com/office/officeart/2005/8/layout/list1"/>
    <dgm:cxn modelId="{14EE320C-83B6-FF44-A607-49528CFD84E0}" type="presOf" srcId="{24D109FC-A94A-E448-9983-B24595C2E893}" destId="{C4E41203-A3A4-C04F-8033-6A54950391E1}" srcOrd="0" destOrd="0" presId="urn:microsoft.com/office/officeart/2005/8/layout/list1"/>
    <dgm:cxn modelId="{FC2F120E-3244-8945-88E2-A1FE1701D6C2}" type="presOf" srcId="{AE0FC9CF-0A03-DD4A-A805-BEA49F56965B}" destId="{E2A83058-B47D-704B-A6D5-10C2644091E7}" srcOrd="0" destOrd="0" presId="urn:microsoft.com/office/officeart/2005/8/layout/list1"/>
    <dgm:cxn modelId="{62793B18-0245-234F-9536-F0785A514DD7}" type="presOf" srcId="{CF39DE4A-4503-974C-8279-E591439DD0BC}" destId="{0B2A2D36-035C-B04A-9DBA-56CAEEE0AD31}" srcOrd="0" destOrd="0" presId="urn:microsoft.com/office/officeart/2005/8/layout/list1"/>
    <dgm:cxn modelId="{9F58AB1E-4720-7142-B712-C57E2ACBD4F1}" type="presOf" srcId="{BB490B51-D0FE-C240-883D-11A24232AB23}" destId="{93377267-CBC3-ED42-85A2-7A8B5A2EE9E3}" srcOrd="0" destOrd="1" presId="urn:microsoft.com/office/officeart/2005/8/layout/list1"/>
    <dgm:cxn modelId="{8A15161F-C910-C248-B5B3-A38D908ED745}" srcId="{24D109FC-A94A-E448-9983-B24595C2E893}" destId="{CF39DE4A-4503-974C-8279-E591439DD0BC}" srcOrd="0" destOrd="0" parTransId="{DDA8E767-0EFC-1642-9F56-187D823CC1A5}" sibTransId="{60223478-333B-2B4D-9213-CA2C339D64E0}"/>
    <dgm:cxn modelId="{E767E73F-BE6E-F649-B2ED-2B3771BC7E6D}" srcId="{70505649-380C-3748-8F51-2A1D5EACD098}" destId="{6298699B-0B05-DB4F-84A0-398E5ECC7C06}" srcOrd="1" destOrd="0" parTransId="{F9EE692F-CC3D-014B-869B-C59F1308E80E}" sibTransId="{35F8AFA9-A557-6144-B1FD-AA77273CCC0B}"/>
    <dgm:cxn modelId="{9DBF714C-87B1-E34B-ACBD-D063DB0105C0}" type="presOf" srcId="{0FA3AC1A-1124-D542-B321-959095132924}" destId="{2173A8B5-E153-434E-ADC0-97BDE6FAAD9B}" srcOrd="1" destOrd="0" presId="urn:microsoft.com/office/officeart/2005/8/layout/list1"/>
    <dgm:cxn modelId="{7F55844C-1F5A-874B-AC89-FAFC351EFB3B}" type="presOf" srcId="{8BFE1E27-E8CC-5B4B-BF6A-FEC40E91EA63}" destId="{0A5703F4-D8F4-654A-ABEC-D1331F0EBE00}" srcOrd="1" destOrd="0" presId="urn:microsoft.com/office/officeart/2005/8/layout/list1"/>
    <dgm:cxn modelId="{4AAF984C-5293-7D42-98C3-1295B27C0BC0}" type="presOf" srcId="{F0667062-9347-2E42-93EA-BA971B20D73D}" destId="{E2A83058-B47D-704B-A6D5-10C2644091E7}" srcOrd="0" destOrd="1" presId="urn:microsoft.com/office/officeart/2005/8/layout/list1"/>
    <dgm:cxn modelId="{AC25974F-51F3-C34D-A3D2-0487D800F27A}" type="presOf" srcId="{24D109FC-A94A-E448-9983-B24595C2E893}" destId="{60C28E1B-52F4-FE40-9021-E90261B6CAC2}" srcOrd="1" destOrd="0" presId="urn:microsoft.com/office/officeart/2005/8/layout/list1"/>
    <dgm:cxn modelId="{2A609155-B253-F24A-957E-193EC751A2DC}" type="presOf" srcId="{EE19D5A6-90F1-C940-8B9D-D6AAD12407E2}" destId="{0B2A2D36-035C-B04A-9DBA-56CAEEE0AD31}" srcOrd="0" destOrd="1" presId="urn:microsoft.com/office/officeart/2005/8/layout/list1"/>
    <dgm:cxn modelId="{A0132E56-F589-B94E-9133-C885ADF6912D}" type="presOf" srcId="{70505649-380C-3748-8F51-2A1D5EACD098}" destId="{730E0CD1-A5D2-4F47-85A3-EDA94DEB55B6}" srcOrd="0" destOrd="0" presId="urn:microsoft.com/office/officeart/2005/8/layout/list1"/>
    <dgm:cxn modelId="{0741A75B-189F-C84A-906D-42B493656B04}" srcId="{70505649-380C-3748-8F51-2A1D5EACD098}" destId="{24D109FC-A94A-E448-9983-B24595C2E893}" srcOrd="3" destOrd="0" parTransId="{47B789BC-6667-B44E-8975-5494F1BE0353}" sibTransId="{5BE21D7B-2946-CC4A-B42A-DECAFDFFD75F}"/>
    <dgm:cxn modelId="{A7416E5E-6A01-C94C-89A3-577DE4ABB797}" srcId="{6298699B-0B05-DB4F-84A0-398E5ECC7C06}" destId="{12F0EF1E-D2B1-5D4D-925C-09A99103A61A}" srcOrd="0" destOrd="0" parTransId="{2247EABC-66C8-AC44-9932-0276C2985663}" sibTransId="{B8601A85-B4B0-6C40-BE3F-E8F833AD18BD}"/>
    <dgm:cxn modelId="{70DFAC63-62A7-2042-A687-194C9635696B}" srcId="{0FA3AC1A-1124-D542-B321-959095132924}" destId="{BB490B51-D0FE-C240-883D-11A24232AB23}" srcOrd="1" destOrd="0" parTransId="{544B4C66-916C-2443-A05F-341E89EBD3F0}" sibTransId="{1F0273F8-EDD7-7C41-BC1B-52D01780545F}"/>
    <dgm:cxn modelId="{6FAAD369-5EFA-7D47-8045-1669EA0485FA}" srcId="{0FA3AC1A-1124-D542-B321-959095132924}" destId="{2ED42CA0-FDBC-7542-8EF9-AEE5AA213C46}" srcOrd="0" destOrd="0" parTransId="{44C63D05-066D-004A-9CAE-2FE4124C2DD6}" sibTransId="{79044DB6-FAD6-4C4C-BD78-3124312B0C50}"/>
    <dgm:cxn modelId="{F4903372-A078-C14F-9615-7C2976C743FA}" srcId="{24D109FC-A94A-E448-9983-B24595C2E893}" destId="{EE19D5A6-90F1-C940-8B9D-D6AAD12407E2}" srcOrd="1" destOrd="0" parTransId="{7D6587A0-568E-1A41-8964-41939B84CFD6}" sibTransId="{9FA07844-FF64-F74D-BA54-D759CEC755C7}"/>
    <dgm:cxn modelId="{8A712B81-7FB4-8542-9220-E3CB8BC0929D}" type="presOf" srcId="{6298699B-0B05-DB4F-84A0-398E5ECC7C06}" destId="{0DDB839A-58F5-C64B-93EF-D5B0DDDA6586}" srcOrd="1" destOrd="0" presId="urn:microsoft.com/office/officeart/2005/8/layout/list1"/>
    <dgm:cxn modelId="{54069683-F225-2E40-8CED-92B144E811CE}" srcId="{70505649-380C-3748-8F51-2A1D5EACD098}" destId="{0FA3AC1A-1124-D542-B321-959095132924}" srcOrd="2" destOrd="0" parTransId="{9D0D5B51-B293-AD41-9E3C-506D76E7046C}" sibTransId="{CE488D3A-22A8-C948-9320-DF70DA465AF2}"/>
    <dgm:cxn modelId="{C4B93084-DACB-464F-BAEF-8A814801E0F7}" srcId="{8BFE1E27-E8CC-5B4B-BF6A-FEC40E91EA63}" destId="{AE0FC9CF-0A03-DD4A-A805-BEA49F56965B}" srcOrd="0" destOrd="0" parTransId="{B996F20E-3875-EF46-8AF1-835F6E2659D7}" sibTransId="{63C97E1F-D514-6D4A-8CEA-6F04CC26D980}"/>
    <dgm:cxn modelId="{235C5C97-FD23-D841-AB26-65158D937815}" type="presOf" srcId="{8BFE1E27-E8CC-5B4B-BF6A-FEC40E91EA63}" destId="{F3E1523A-3492-CE4F-9E28-A63C33E294DA}" srcOrd="0" destOrd="0" presId="urn:microsoft.com/office/officeart/2005/8/layout/list1"/>
    <dgm:cxn modelId="{FC9428CA-6935-C845-BFDA-A974A26C1B1A}" type="presOf" srcId="{2B7FA32C-9BAF-5D45-9DBE-539917B5C3E5}" destId="{B6FBB013-E168-554C-BC73-B641BCCF017E}" srcOrd="0" destOrd="1" presId="urn:microsoft.com/office/officeart/2005/8/layout/list1"/>
    <dgm:cxn modelId="{7A464BCC-2030-8646-9EBB-38F7017C6EA8}" srcId="{70505649-380C-3748-8F51-2A1D5EACD098}" destId="{8BFE1E27-E8CC-5B4B-BF6A-FEC40E91EA63}" srcOrd="0" destOrd="0" parTransId="{873FE8F1-FA18-3C48-ABB8-F351E330C91D}" sibTransId="{7DFE163D-3483-0241-9A22-056AA1D62889}"/>
    <dgm:cxn modelId="{09A5F3D4-CF7E-1C45-AEB9-FE8A1E28FFE0}" type="presOf" srcId="{0FA3AC1A-1124-D542-B321-959095132924}" destId="{6263BAB4-D595-6F49-8DEE-CB79B6CA15E7}" srcOrd="0" destOrd="0" presId="urn:microsoft.com/office/officeart/2005/8/layout/list1"/>
    <dgm:cxn modelId="{0C2367DC-6421-E644-A9EE-A8774FD8311E}" srcId="{8BFE1E27-E8CC-5B4B-BF6A-FEC40E91EA63}" destId="{F0667062-9347-2E42-93EA-BA971B20D73D}" srcOrd="1" destOrd="0" parTransId="{908AA0E4-AADE-134C-8495-5F29C32A8087}" sibTransId="{7968D3AA-1EB4-D046-94CD-466F571F649C}"/>
    <dgm:cxn modelId="{735092DD-36EC-B740-AC6C-154ACFCA92F0}" type="presOf" srcId="{2ED42CA0-FDBC-7542-8EF9-AEE5AA213C46}" destId="{93377267-CBC3-ED42-85A2-7A8B5A2EE9E3}" srcOrd="0" destOrd="0" presId="urn:microsoft.com/office/officeart/2005/8/layout/list1"/>
    <dgm:cxn modelId="{085045F3-0055-6943-943D-F0C031BA7144}" type="presOf" srcId="{12F0EF1E-D2B1-5D4D-925C-09A99103A61A}" destId="{B6FBB013-E168-554C-BC73-B641BCCF017E}" srcOrd="0" destOrd="0" presId="urn:microsoft.com/office/officeart/2005/8/layout/list1"/>
    <dgm:cxn modelId="{290417F9-54F2-5448-B694-5AA1F7BD95F6}" srcId="{6298699B-0B05-DB4F-84A0-398E5ECC7C06}" destId="{2B7FA32C-9BAF-5D45-9DBE-539917B5C3E5}" srcOrd="1" destOrd="0" parTransId="{1D1CC65E-0F50-094F-A7CA-A834510462BA}" sibTransId="{98B27F39-77EC-9D42-9215-FB0033805295}"/>
    <dgm:cxn modelId="{5069C7E8-2ED0-324B-BA73-7E48AAB14ACC}" type="presParOf" srcId="{730E0CD1-A5D2-4F47-85A3-EDA94DEB55B6}" destId="{6FBDB353-6D44-8E4E-8E63-DA37D0D4643D}" srcOrd="0" destOrd="0" presId="urn:microsoft.com/office/officeart/2005/8/layout/list1"/>
    <dgm:cxn modelId="{1452A84A-2BE6-5D47-B0C0-B05BA4C70B44}" type="presParOf" srcId="{6FBDB353-6D44-8E4E-8E63-DA37D0D4643D}" destId="{F3E1523A-3492-CE4F-9E28-A63C33E294DA}" srcOrd="0" destOrd="0" presId="urn:microsoft.com/office/officeart/2005/8/layout/list1"/>
    <dgm:cxn modelId="{F252195E-41EE-3B47-ACC9-660EF7B61A88}" type="presParOf" srcId="{6FBDB353-6D44-8E4E-8E63-DA37D0D4643D}" destId="{0A5703F4-D8F4-654A-ABEC-D1331F0EBE00}" srcOrd="1" destOrd="0" presId="urn:microsoft.com/office/officeart/2005/8/layout/list1"/>
    <dgm:cxn modelId="{5F84E51F-1507-8B49-ADE1-8C467F37EE1C}" type="presParOf" srcId="{730E0CD1-A5D2-4F47-85A3-EDA94DEB55B6}" destId="{C100F9DC-F208-714A-B3A1-6035B66FD3ED}" srcOrd="1" destOrd="0" presId="urn:microsoft.com/office/officeart/2005/8/layout/list1"/>
    <dgm:cxn modelId="{18EF965E-FCF8-BD41-A639-05D9043CD0A9}" type="presParOf" srcId="{730E0CD1-A5D2-4F47-85A3-EDA94DEB55B6}" destId="{E2A83058-B47D-704B-A6D5-10C2644091E7}" srcOrd="2" destOrd="0" presId="urn:microsoft.com/office/officeart/2005/8/layout/list1"/>
    <dgm:cxn modelId="{34255B72-F977-C84C-AC55-088894E4CE2E}" type="presParOf" srcId="{730E0CD1-A5D2-4F47-85A3-EDA94DEB55B6}" destId="{DC217636-B2BB-BF4B-858B-B31A8ED637C6}" srcOrd="3" destOrd="0" presId="urn:microsoft.com/office/officeart/2005/8/layout/list1"/>
    <dgm:cxn modelId="{116B56EE-03A6-6D45-B696-0E06B9C09E81}" type="presParOf" srcId="{730E0CD1-A5D2-4F47-85A3-EDA94DEB55B6}" destId="{01164350-BDB6-1F4A-BD29-E5A52FD867D8}" srcOrd="4" destOrd="0" presId="urn:microsoft.com/office/officeart/2005/8/layout/list1"/>
    <dgm:cxn modelId="{8DBBED0A-9E8B-AC4D-8A91-644F7418089B}" type="presParOf" srcId="{01164350-BDB6-1F4A-BD29-E5A52FD867D8}" destId="{8A3C0AB9-C86E-AB40-92FF-F7FFEB2A80F7}" srcOrd="0" destOrd="0" presId="urn:microsoft.com/office/officeart/2005/8/layout/list1"/>
    <dgm:cxn modelId="{530ACA45-5A45-AD4D-89AF-CF1F03361DFF}" type="presParOf" srcId="{01164350-BDB6-1F4A-BD29-E5A52FD867D8}" destId="{0DDB839A-58F5-C64B-93EF-D5B0DDDA6586}" srcOrd="1" destOrd="0" presId="urn:microsoft.com/office/officeart/2005/8/layout/list1"/>
    <dgm:cxn modelId="{13FECA25-2E07-9F47-85FC-4528E95278A1}" type="presParOf" srcId="{730E0CD1-A5D2-4F47-85A3-EDA94DEB55B6}" destId="{097397F0-DC2F-D443-BB71-76B06773C350}" srcOrd="5" destOrd="0" presId="urn:microsoft.com/office/officeart/2005/8/layout/list1"/>
    <dgm:cxn modelId="{47090757-2DE4-FB43-B820-5B8A4C895105}" type="presParOf" srcId="{730E0CD1-A5D2-4F47-85A3-EDA94DEB55B6}" destId="{B6FBB013-E168-554C-BC73-B641BCCF017E}" srcOrd="6" destOrd="0" presId="urn:microsoft.com/office/officeart/2005/8/layout/list1"/>
    <dgm:cxn modelId="{469CA536-B5FF-F340-B0A1-F1F7BE6A0CD8}" type="presParOf" srcId="{730E0CD1-A5D2-4F47-85A3-EDA94DEB55B6}" destId="{D9B88BFF-0BC6-9C40-81AF-A0BC84387D01}" srcOrd="7" destOrd="0" presId="urn:microsoft.com/office/officeart/2005/8/layout/list1"/>
    <dgm:cxn modelId="{F223848E-5060-5441-9D55-D11341CB38DE}" type="presParOf" srcId="{730E0CD1-A5D2-4F47-85A3-EDA94DEB55B6}" destId="{828BDDC9-5D72-0249-9705-0A2CA891E206}" srcOrd="8" destOrd="0" presId="urn:microsoft.com/office/officeart/2005/8/layout/list1"/>
    <dgm:cxn modelId="{C91444CF-BDCB-FC4A-8BCB-7EDAAA54ECE8}" type="presParOf" srcId="{828BDDC9-5D72-0249-9705-0A2CA891E206}" destId="{6263BAB4-D595-6F49-8DEE-CB79B6CA15E7}" srcOrd="0" destOrd="0" presId="urn:microsoft.com/office/officeart/2005/8/layout/list1"/>
    <dgm:cxn modelId="{C2A48A71-E246-8840-832A-BB4EFBBD30CF}" type="presParOf" srcId="{828BDDC9-5D72-0249-9705-0A2CA891E206}" destId="{2173A8B5-E153-434E-ADC0-97BDE6FAAD9B}" srcOrd="1" destOrd="0" presId="urn:microsoft.com/office/officeart/2005/8/layout/list1"/>
    <dgm:cxn modelId="{07191973-77A6-4641-9148-720CBE24B112}" type="presParOf" srcId="{730E0CD1-A5D2-4F47-85A3-EDA94DEB55B6}" destId="{9B504053-772B-0D40-AC01-78A9E240E829}" srcOrd="9" destOrd="0" presId="urn:microsoft.com/office/officeart/2005/8/layout/list1"/>
    <dgm:cxn modelId="{6073E9AC-9BA1-1447-B9DD-881EC0E83C5A}" type="presParOf" srcId="{730E0CD1-A5D2-4F47-85A3-EDA94DEB55B6}" destId="{93377267-CBC3-ED42-85A2-7A8B5A2EE9E3}" srcOrd="10" destOrd="0" presId="urn:microsoft.com/office/officeart/2005/8/layout/list1"/>
    <dgm:cxn modelId="{01D778CF-EC65-984F-84A7-7A000D5E179E}" type="presParOf" srcId="{730E0CD1-A5D2-4F47-85A3-EDA94DEB55B6}" destId="{80C62795-2356-A94B-A207-0C98208986CC}" srcOrd="11" destOrd="0" presId="urn:microsoft.com/office/officeart/2005/8/layout/list1"/>
    <dgm:cxn modelId="{F545B6C7-E0F7-DA45-882C-3760B832744F}" type="presParOf" srcId="{730E0CD1-A5D2-4F47-85A3-EDA94DEB55B6}" destId="{577042E1-6379-3944-8F39-33C63CF89435}" srcOrd="12" destOrd="0" presId="urn:microsoft.com/office/officeart/2005/8/layout/list1"/>
    <dgm:cxn modelId="{50E55615-5F31-9E4B-B0D6-629473658CB2}" type="presParOf" srcId="{577042E1-6379-3944-8F39-33C63CF89435}" destId="{C4E41203-A3A4-C04F-8033-6A54950391E1}" srcOrd="0" destOrd="0" presId="urn:microsoft.com/office/officeart/2005/8/layout/list1"/>
    <dgm:cxn modelId="{394E5B28-90E8-284B-9AAB-B781747B1365}" type="presParOf" srcId="{577042E1-6379-3944-8F39-33C63CF89435}" destId="{60C28E1B-52F4-FE40-9021-E90261B6CAC2}" srcOrd="1" destOrd="0" presId="urn:microsoft.com/office/officeart/2005/8/layout/list1"/>
    <dgm:cxn modelId="{E56E6CE2-D240-AB4E-9AE0-E2F87117A662}" type="presParOf" srcId="{730E0CD1-A5D2-4F47-85A3-EDA94DEB55B6}" destId="{B9CD292A-A2A6-0C40-B220-B8D4AFCA7680}" srcOrd="13" destOrd="0" presId="urn:microsoft.com/office/officeart/2005/8/layout/list1"/>
    <dgm:cxn modelId="{EB4D2A5C-5C1E-B241-8AEC-5F8C97D58887}" type="presParOf" srcId="{730E0CD1-A5D2-4F47-85A3-EDA94DEB55B6}" destId="{0B2A2D36-035C-B04A-9DBA-56CAEEE0AD3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83058-B47D-704B-A6D5-10C2644091E7}">
      <dsp:nvSpPr>
        <dsp:cNvPr id="0" name=""/>
        <dsp:cNvSpPr/>
      </dsp:nvSpPr>
      <dsp:spPr>
        <a:xfrm>
          <a:off x="0" y="28595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Individual consumers and small businesses.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Personal banking, lending, and investment.</a:t>
          </a:r>
        </a:p>
      </dsp:txBody>
      <dsp:txXfrm>
        <a:off x="0" y="285957"/>
        <a:ext cx="6989380" cy="874125"/>
      </dsp:txXfrm>
    </dsp:sp>
    <dsp:sp modelId="{0A5703F4-D8F4-654A-ABEC-D1331F0EBE00}">
      <dsp:nvSpPr>
        <dsp:cNvPr id="0" name=""/>
        <dsp:cNvSpPr/>
      </dsp:nvSpPr>
      <dsp:spPr>
        <a:xfrm>
          <a:off x="349469" y="6455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Consumer &amp; Community Banking (CCB)</a:t>
          </a:r>
          <a:endParaRPr lang="en-US" sz="1500" kern="1200" dirty="0"/>
        </a:p>
      </dsp:txBody>
      <dsp:txXfrm>
        <a:off x="371085" y="86173"/>
        <a:ext cx="4849334" cy="399568"/>
      </dsp:txXfrm>
    </dsp:sp>
    <dsp:sp modelId="{B6FBB013-E168-554C-BC73-B641BCCF017E}">
      <dsp:nvSpPr>
        <dsp:cNvPr id="0" name=""/>
        <dsp:cNvSpPr/>
      </dsp:nvSpPr>
      <dsp:spPr>
        <a:xfrm>
          <a:off x="0" y="146248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/>
            <a:t>Segment</a:t>
          </a:r>
          <a:r>
            <a:rPr lang="en-US" sz="1500" kern="1200"/>
            <a:t>: Investment banking, market-making, and treasury services.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High-end corporate and institutional clients.</a:t>
          </a:r>
        </a:p>
      </dsp:txBody>
      <dsp:txXfrm>
        <a:off x="0" y="1462482"/>
        <a:ext cx="6989380" cy="874125"/>
      </dsp:txXfrm>
    </dsp:sp>
    <dsp:sp modelId="{0DDB839A-58F5-C64B-93EF-D5B0DDDA6586}">
      <dsp:nvSpPr>
        <dsp:cNvPr id="0" name=""/>
        <dsp:cNvSpPr/>
      </dsp:nvSpPr>
      <dsp:spPr>
        <a:xfrm>
          <a:off x="349469" y="124108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Corporate &amp; Investment Bank (CIB)</a:t>
          </a:r>
          <a:endParaRPr lang="en-US" sz="1500" b="1" kern="1200" dirty="0"/>
        </a:p>
      </dsp:txBody>
      <dsp:txXfrm>
        <a:off x="371085" y="1262698"/>
        <a:ext cx="4849334" cy="399568"/>
      </dsp:txXfrm>
    </dsp:sp>
    <dsp:sp modelId="{93377267-CBC3-ED42-85A2-7A8B5A2EE9E3}">
      <dsp:nvSpPr>
        <dsp:cNvPr id="0" name=""/>
        <dsp:cNvSpPr/>
      </dsp:nvSpPr>
      <dsp:spPr>
        <a:xfrm>
          <a:off x="0" y="263900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Large business services.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Lending, investment, and financial solutions.</a:t>
          </a:r>
        </a:p>
      </dsp:txBody>
      <dsp:txXfrm>
        <a:off x="0" y="2639007"/>
        <a:ext cx="6989380" cy="874125"/>
      </dsp:txXfrm>
    </dsp:sp>
    <dsp:sp modelId="{2173A8B5-E153-434E-ADC0-97BDE6FAAD9B}">
      <dsp:nvSpPr>
        <dsp:cNvPr id="0" name=""/>
        <dsp:cNvSpPr/>
      </dsp:nvSpPr>
      <dsp:spPr>
        <a:xfrm>
          <a:off x="349469" y="241760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Commercial Banking (CB)</a:t>
          </a:r>
          <a:endParaRPr lang="en-US" sz="1500" kern="1200" dirty="0"/>
        </a:p>
      </dsp:txBody>
      <dsp:txXfrm>
        <a:off x="371085" y="2439223"/>
        <a:ext cx="4849334" cy="399568"/>
      </dsp:txXfrm>
    </dsp:sp>
    <dsp:sp modelId="{0B2A2D36-035C-B04A-9DBA-56CAEEE0AD31}">
      <dsp:nvSpPr>
        <dsp:cNvPr id="0" name=""/>
        <dsp:cNvSpPr/>
      </dsp:nvSpPr>
      <dsp:spPr>
        <a:xfrm>
          <a:off x="0" y="381553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Segment: </a:t>
          </a:r>
          <a:r>
            <a:rPr lang="en-US" sz="1500" kern="1200" dirty="0"/>
            <a:t>High-net-worth individuals and institutional investors.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Services: </a:t>
          </a:r>
          <a:r>
            <a:rPr lang="en-US" sz="1500" kern="1200" dirty="0"/>
            <a:t>Investment and wealth management services.</a:t>
          </a:r>
        </a:p>
      </dsp:txBody>
      <dsp:txXfrm>
        <a:off x="0" y="3815532"/>
        <a:ext cx="6989380" cy="874125"/>
      </dsp:txXfrm>
    </dsp:sp>
    <dsp:sp modelId="{60C28E1B-52F4-FE40-9021-E90261B6CAC2}">
      <dsp:nvSpPr>
        <dsp:cNvPr id="0" name=""/>
        <dsp:cNvSpPr/>
      </dsp:nvSpPr>
      <dsp:spPr>
        <a:xfrm>
          <a:off x="349469" y="359413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Asset &amp; Wealth Management (AWM)</a:t>
          </a:r>
        </a:p>
      </dsp:txBody>
      <dsp:txXfrm>
        <a:off x="371085" y="3615748"/>
        <a:ext cx="4849334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13C3E-9F3C-AF48-882B-9BDE0C759EA5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73854-F63C-1F4B-B9BF-BDAF344A49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775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[GLENN PRESENTS]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784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[GLENN PRESENTS]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5786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[GLENN PRESENTS]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8108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[GLENN PRESENTS]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7514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[GLENN PRESENTS]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03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[GLENN PRESENTS]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73854-F63C-1F4B-B9BF-BDAF344A49B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09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139-6DCC-E747-809A-EB86912E4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7065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C14E9A-270D-CB48-B83A-9C178EB83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86740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233A4-F3BE-D043-BF42-206E1D77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2EE8CE-C1B4-4C9F-BCD2-79CDC1ACFD70}"/>
              </a:ext>
            </a:extLst>
          </p:cNvPr>
          <p:cNvSpPr/>
          <p:nvPr/>
        </p:nvSpPr>
        <p:spPr>
          <a:xfrm>
            <a:off x="11068050" y="0"/>
            <a:ext cx="1123951" cy="558131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A613CC9-BB93-17FD-7359-69706B7A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55FCAED8-D4DA-2BDF-275D-6179A143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6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97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91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39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62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5E1D03F1-0615-154B-8F4D-CFD118C7A806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16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13983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28789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486883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4868839" cy="30427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9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78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E17BFF34-74AD-984F-B69D-0697253AC374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4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612" y="1653098"/>
            <a:ext cx="10323728" cy="4514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16A1292-399E-A037-D215-71CE6AB69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91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115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70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004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899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493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4CC543EE-7BE5-5748-BB53-1A6410BB1C38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018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E431C-A5CD-5A40-9BE8-830F7509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51EECE5-617A-9542-BF12-D4DCBE8446D2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029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EF637-4A9D-0E42-ACA7-CB825FB1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A71192FB-0A6F-2E48-BB33-8BFFDECDEE59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307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DC836A-1ED0-CE4F-A892-5BDD92ABD1F5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798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7E324-D32C-324F-92C0-F790EA311F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A034F02A-DF50-E44B-AAC0-9B7E84D7B16B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9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51D34-C7EA-431D-B962-E739951EA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FC504-E5A6-4339-9EA9-6E9B5C071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3B20F-FFA3-45B9-8550-2F67D8D9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4AB2230A-0F76-67CD-34DF-28A91206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CE1FA02-A636-AF17-35CC-8E9C4675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129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5540D-DE7D-0642-A456-144995BBD0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3E278F-934A-4B4B-9DE2-12CDD3AE07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8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94262-EC73-4E78-A10A-24FA5ECBF6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369A1B49-229E-B84C-A7D0-FF125FC51688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7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B895-F613-CFAE-522E-A7A2374D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9F65B-9620-F7CC-E6C4-834B11601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1005-121B-DC57-B6EE-820D3BDD3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7AEE-ED96-0241-A4C3-D1DB38FFD5C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1FD35-3286-FA3B-E622-130464EE6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C3A6-659F-9C1D-2848-8C431FA4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798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D0F0-4A20-A201-F060-02BAE6858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C4AC9-5CB4-5413-BC35-534B806FB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02D7E-A7AB-38D9-0282-26776126C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2B39A-4357-9B4D-B6C6-57BBA8A56E78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C1E4B-09FA-50D5-E867-EB83E9A09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2639B-C353-0DC7-814E-7088961A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129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A813-88A2-03AE-0D57-1C314DE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2AE9-1F94-D333-1C2B-6F38E9B85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DFFDE-793B-D6D0-BE05-46B5233F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E534-0134-2341-8474-279AFEFDAF7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BAD14-5A3B-DFB4-20FF-46B7D5DD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5A129-8D8A-3B21-F511-E5356E9B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903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1E837-0813-489D-32F5-704C8238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C27E6-861D-0963-0A2D-8E0CEA8C8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711AE-84F1-9719-A974-8D79A3939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0CFE3-09BF-6188-18E0-7A30CFDD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D5A9-57C7-E94B-8CAA-05AFD45F04A7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D63B5-A087-97BF-220C-05EBCE7FE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ADC13-2E5E-A4F5-89E8-F252CF53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75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345FE-F663-BD9A-D09F-95AE7619F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26654-4C10-5F59-1F34-193923C88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9F366-0D50-D28A-352C-F91634CE5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5A81C-2F0F-5572-AAC8-A058423FF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F0E50-9508-382D-2D78-63D6DB480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93C65-B191-848A-21DA-2E53E3E73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82DF4-893F-994E-A0BE-B1E35AA82DDB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601285-AA04-82D5-C0A6-F3E418D6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1DB28-DD65-4F32-3837-A4192901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049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96DAE-3FE9-8187-0D7C-8F2AB6EA8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865DA-B03A-C89C-DBDF-402A98CC0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394CA-88BC-B44E-8E65-40A80EC892CD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E51FF-214B-6E3F-F8E4-733708A9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A67FD-FFCB-CAD5-3C62-953BDB65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494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81877A-2CF8-5E0E-431D-FB22AFA2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CCF2B-41B2-8743-BC16-D31C3EBDE837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E5CA5-B2C1-530E-3501-73B8B4A6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F43C7-1A5B-1BAC-3283-EAB210EC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006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0948-4E4E-196A-2303-A243463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3E009-418B-91B7-48B6-5CDB639B8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F9D79-184D-2809-D0FD-488D8B294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34401-1884-EA54-A8C4-504928FC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98314-7A27-884E-85D1-ED0D5A55620F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69462-D228-BBED-2512-5A90D1C1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AE10F-4059-D69C-DE40-F16D5838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9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9690-DF71-DA45-23E0-24BE00C22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62CA66-6CC3-AE1B-9DB6-65F6251B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623CA-2CF3-5615-14EA-1A0B56E20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78275-5004-3CB1-B4F3-CA7E44A4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6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063B-A8C3-455F-0AE5-732162FE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56685-1CDF-7E0F-209B-38EEEC862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4E926-A504-23AD-3D06-BA4354EB0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EA5B4-7A19-404B-F79B-ACCC09F72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E6D0-74C0-F349-B5E4-FDF7EED46A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6756B-5023-92D2-F0C4-8BF54ADA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845EF-E20E-61B2-BF0D-9AA0EEE7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653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3273B-43BD-D2E0-1FF4-125D141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97CC5-F7CE-BAC9-8A60-5150F5F3D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7E9C8-E561-F3FB-4CF6-2E90406C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DB8C9-41B4-6143-9F67-CC8AA2A2C9CB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64E2B-0E2A-6F12-1297-7DFBB43F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EDCE9-258B-D2E2-E6F8-BF0283CB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56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71C1F4-4FFD-507D-F1F3-A53F50FC2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82FA1-1829-EE6E-319A-8C1EF8DF2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990DE-ECE7-0647-71FA-47861653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71A2C-4D3F-7C42-A75A-80D9C93CC6E1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97E09-0C0E-BB55-2309-91B44021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8C2E9-804D-EB2E-FD1E-4E1E30D4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9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1603528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1603528" cy="37556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003637"/>
            <a:ext cx="9624291" cy="8518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9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8" y="578581"/>
            <a:ext cx="11565959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8" y="3458305"/>
            <a:ext cx="11565959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9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940176"/>
            <a:ext cx="9624291" cy="9153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B0F55-A3F1-0FAF-089B-0E84F8DB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33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62F8D9-41E9-3DB4-0B88-8E20D87FB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4E8EE75-3172-60B5-7437-C2B0D8026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633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E953DF-1229-745C-1698-8BE7FAA90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8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F1DEBD-65E7-5F11-9F8D-D02D77153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3732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6540A66-E477-9BA9-4EB8-B4B683B262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2261238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8BB187A-E0D1-55F5-5B3D-430A6AAA1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43732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1A5B49-7CFB-4B0B-01FD-DA556882A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261238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900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4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27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0DB86B-72D9-4E31-8C4F-49562EF0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19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0633B-4808-4A36-A6D4-672420A9A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9F1E0-B187-412F-8780-FD42BD5BB2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6D20D-F979-46B0-834D-6EE386BB1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32027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9B1C1-DC90-4667-9624-35148EB6D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84341" y="6356349"/>
            <a:ext cx="1007660" cy="5016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0C55C44-ED10-E67F-B531-251A39E94459}"/>
              </a:ext>
            </a:extLst>
          </p:cNvPr>
          <p:cNvGrpSpPr/>
          <p:nvPr userDrawn="1"/>
        </p:nvGrpSpPr>
        <p:grpSpPr>
          <a:xfrm>
            <a:off x="4089386" y="362320"/>
            <a:ext cx="4013229" cy="1007803"/>
            <a:chOff x="1969505" y="319464"/>
            <a:chExt cx="4013229" cy="1007803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993FCE52-EDCB-4723-86DE-89151E76C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25719"/>
            <a:stretch/>
          </p:blipFill>
          <p:spPr>
            <a:xfrm>
              <a:off x="2881355" y="319464"/>
              <a:ext cx="3101379" cy="1007803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22F68448-AD49-2564-0888-D3051647A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969505" y="363663"/>
              <a:ext cx="911850" cy="911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76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DIN Alternate" panose="020B0500000000000000" pitchFamily="34" charset="77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D82CD0F-4FB5-4C72-B74A-9EE7C686EC24}"/>
              </a:ext>
            </a:extLst>
          </p:cNvPr>
          <p:cNvSpPr/>
          <p:nvPr/>
        </p:nvSpPr>
        <p:spPr>
          <a:xfrm>
            <a:off x="-19051" y="5962021"/>
            <a:ext cx="12211052" cy="912815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Roboto" panose="02000000000000000000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1"/>
            <a:ext cx="11652032" cy="419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22271" y="6065264"/>
            <a:ext cx="792736" cy="792736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5962022"/>
            <a:ext cx="9810183" cy="8959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9525" y="6455343"/>
            <a:ext cx="957641" cy="427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D484D51-7F2E-4995-AD9A-BB8D1BB5DF9D}"/>
              </a:ext>
            </a:extLst>
          </p:cNvPr>
          <p:cNvGrpSpPr/>
          <p:nvPr/>
        </p:nvGrpSpPr>
        <p:grpSpPr>
          <a:xfrm>
            <a:off x="-19051" y="0"/>
            <a:ext cx="12211052" cy="6874835"/>
            <a:chOff x="-19052" y="0"/>
            <a:chExt cx="12211052" cy="687483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82CD0F-4FB5-4C72-B74A-9EE7C686EC24}"/>
                </a:ext>
              </a:extLst>
            </p:cNvPr>
            <p:cNvSpPr/>
            <p:nvPr/>
          </p:nvSpPr>
          <p:spPr>
            <a:xfrm>
              <a:off x="-19052" y="6155237"/>
              <a:ext cx="12211052" cy="719597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Roboto" panose="02000000000000000000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E16450F-5B3A-4FB4-9403-934245B998C8}"/>
                </a:ext>
              </a:extLst>
            </p:cNvPr>
            <p:cNvSpPr/>
            <p:nvPr/>
          </p:nvSpPr>
          <p:spPr>
            <a:xfrm>
              <a:off x="11068049" y="0"/>
              <a:ext cx="1123951" cy="6634480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6120"/>
                </a:lnSpc>
              </a:pPr>
              <a:endParaRPr lang="en-US" sz="6500" b="0" i="0">
                <a:solidFill>
                  <a:schemeClr val="tx2">
                    <a:lumMod val="40000"/>
                    <a:lumOff val="60000"/>
                  </a:schemeClr>
                </a:solidFill>
                <a:latin typeface="Roboto" panose="02000000000000000000" pitchFamily="2" charset="0"/>
                <a:cs typeface="Verdana" panose="020B0604030504040204" pitchFamily="34" charset="0"/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2"/>
            <a:ext cx="10515600" cy="4322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264167"/>
            <a:ext cx="9448800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9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425AF-35FC-B045-B991-748B41362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264167"/>
            <a:ext cx="11048997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16450F-5B3A-4FB4-9403-934245B998C8}"/>
              </a:ext>
            </a:extLst>
          </p:cNvPr>
          <p:cNvSpPr/>
          <p:nvPr/>
        </p:nvSpPr>
        <p:spPr>
          <a:xfrm>
            <a:off x="11068048" y="0"/>
            <a:ext cx="1143003" cy="6875611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3"/>
            <a:ext cx="10515600" cy="430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78192-5F0E-D94C-9908-E7ACAD62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C186D5CC-7079-46D4-9449-F3EC2588C0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7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A5FA3-4792-4A9D-AE71-41F2FC677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C2C7F-A57E-E0DB-BC2D-C9F8DC59A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6F69-4E3D-427E-4197-0977FA200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473CA8A6-7CD1-934A-A8F7-1E1290E6CBF6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40016-0DBB-C4B2-4035-CD1441B0D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1A337-E9F5-91C0-0006-31E788688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1" i="0">
                <a:solidFill>
                  <a:schemeClr val="tx1"/>
                </a:solidFill>
                <a:latin typeface="Roboto" panose="02000000000000000000" pitchFamily="2" charset="0"/>
              </a:defRPr>
            </a:lvl1pPr>
          </a:lstStyle>
          <a:p>
            <a:fld id="{5F61CD11-243F-224F-95EB-A7BCAA45E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9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6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3D78-A218-8712-309A-294AB174F3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Assignment 8:</a:t>
            </a:r>
            <a:br>
              <a:rPr lang="en-US" dirty="0"/>
            </a:br>
            <a:r>
              <a:rPr lang="en-US" dirty="0"/>
              <a:t>Bank Holding Companies (BHC)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4F6D7-3C75-6F2A-821E-40B89B865F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Glenn, Michael, Eric, Kramer, </a:t>
            </a:r>
            <a:r>
              <a:rPr lang="en-US" dirty="0" err="1"/>
              <a:t>Nikitia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57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F674E-72C1-ABA9-CED6-A42CF0275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Days to Cover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F227D-246C-AD3E-7C7E-F9A5B4FAA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10</a:t>
            </a:fld>
            <a:endParaRPr lang="en-US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F26B255B-CB17-ACB2-739F-271382B69F8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4493" y="1690688"/>
            <a:ext cx="8343014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03877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4941A-D973-44E4-5112-B75419073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Credit Ratings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391F0-F992-2B8D-DAD8-363ECB0F5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11</a:t>
            </a:fld>
            <a:endParaRPr lang="en-US"/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9239476A-8786-5336-670B-0FB7F58986D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8094" y="1690688"/>
            <a:ext cx="6575811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7820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3C36E-A674-AD5E-2690-F2A7E7B24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Balance Sheet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3E6F1-206C-FDFF-978A-E2833579C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12</a:t>
            </a:fld>
            <a:endParaRPr lang="en-US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99045282-15BD-AEA5-4FB4-207652487E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4214" y="1825625"/>
            <a:ext cx="8217170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0949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9B9B-0AC5-E27B-3CDD-A45CF67B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JPMC: Total Interest Income</a:t>
            </a:r>
          </a:p>
        </p:txBody>
      </p:sp>
      <p:pic>
        <p:nvPicPr>
          <p:cNvPr id="6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043C03A4-A427-0827-1CE5-02592044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208" t="22616" r="8809" b="66153"/>
          <a:stretch/>
        </p:blipFill>
        <p:spPr>
          <a:xfrm>
            <a:off x="1191985" y="1412241"/>
            <a:ext cx="9808029" cy="49441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C6D0-44E9-C110-7B70-F302D9AB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47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189E3-B080-EB88-E3CA-B22990A4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JPMC: Total Non-Interest Income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84FBC-05BB-E36E-19AC-FAC4410D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14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D55AE7-4612-7932-0AF1-58CB42172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27" t="14778" r="5075" b="12702"/>
          <a:stretch/>
        </p:blipFill>
        <p:spPr>
          <a:xfrm>
            <a:off x="974124" y="1375806"/>
            <a:ext cx="9973234" cy="511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24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7783-DF10-3FAD-4B84-9891CE93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JPMC: Total Assets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2E2D2D-26C0-C547-7137-FD4376375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7" b="2464"/>
          <a:stretch/>
        </p:blipFill>
        <p:spPr>
          <a:xfrm>
            <a:off x="1035909" y="1446576"/>
            <a:ext cx="9677399" cy="49097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E84A9-0778-20C1-FBAE-E801AC848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81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63F79-97DF-828A-D4AF-ED29216B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JPMC: Total Liabilities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5DA9C64-859F-CF24-BD38-99F39FC45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31" t="18576" r="10490" b="15678"/>
          <a:stretch/>
        </p:blipFill>
        <p:spPr>
          <a:xfrm>
            <a:off x="1095874" y="1462278"/>
            <a:ext cx="10000251" cy="48940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6EF88-5CA1-A641-57FE-620459A5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59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9B9B-0AC5-E27B-3CDD-A45CF67B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JPMC: Total Capital Ratio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C6D0-44E9-C110-7B70-F302D9AB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17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75EFC5-E6CE-A738-6EF0-8D5361248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53" r="268" b="912"/>
          <a:stretch/>
        </p:blipFill>
        <p:spPr>
          <a:xfrm>
            <a:off x="1099274" y="1416115"/>
            <a:ext cx="9993451" cy="494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242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8B01-F68C-3678-8E24-A9409D4C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 Liability Management (ALM) &amp; Risk Profile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3EDD0-FE8B-BC06-52B2-F34611F29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B32D-58C8-4036-6FF4-CAA9E5608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9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11B6D4-D96E-09AA-565D-62F8EC2B2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 and Liability Committee (ALCO)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61FC39-D251-7B03-9266-FF115DD1D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ALCO oversees the ALM of JPMC using the following framework: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Investment in High-Quality Securities: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Focus of the Treasury and CIO on long-term investments in high-quality securities.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Part of the firm’s investment securities portfolio.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Use of Derivatives: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Treasury and CIO utilize derivatives for ALM objectives.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Key tool for risk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Cash Position Management: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Managed through deposits at central banks and short-term instruments.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Ensures liquidity and appropriate funding risk management.</a:t>
            </a:r>
          </a:p>
        </p:txBody>
      </p:sp>
    </p:spTree>
    <p:extLst>
      <p:ext uri="{BB962C8B-B14F-4D97-AF65-F5344CB8AC3E}">
        <p14:creationId xmlns:p14="http://schemas.microsoft.com/office/powerpoint/2010/main" val="2766439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91FC01E1-C2AD-9953-F211-E50267089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454568"/>
            <a:ext cx="10096500" cy="6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3B3E53-C251-CED1-17C3-9573FF97CCCF}"/>
              </a:ext>
            </a:extLst>
          </p:cNvPr>
          <p:cNvSpPr txBox="1"/>
          <p:nvPr/>
        </p:nvSpPr>
        <p:spPr>
          <a:xfrm>
            <a:off x="783020" y="1871840"/>
            <a:ext cx="329565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/>
              <a:t>J.P. Morgan Chase &amp; Co. (JPMC) is a global BHC comprised of four specialized business units: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E54E3157-6F30-C9F7-69BB-67C124EC58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835086"/>
              </p:ext>
            </p:extLst>
          </p:nvPr>
        </p:nvGraphicFramePr>
        <p:xfrm>
          <a:off x="4078670" y="1876596"/>
          <a:ext cx="6989380" cy="475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113582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69A176-0531-4929-31E3-C12394B0B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Chief Investment Office, Treasury, and Corporate (CTC) Risk Committee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E61D6F-1648-B21D-6784-6B5E17206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CTC Risk Committee's Role:</a:t>
            </a:r>
            <a:endParaRPr lang="en-US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Manages JPMC’s risk policy regarding structural interest rate.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Policy subject to approval by the Board Risk Committee.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Risk Transfer and Management: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Business units transfer interest rate risk to the Chief Investment Office via Funds Transfer Pricing (FTP).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Earnings-At-Risk Models:</a:t>
            </a:r>
            <a:endParaRPr lang="en-US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for stress testing beyond </a:t>
            </a:r>
            <a:r>
              <a:rPr lang="en-US" dirty="0" err="1"/>
              <a:t>VaR</a:t>
            </a:r>
            <a:r>
              <a:rPr lang="en-US" dirty="0"/>
              <a:t> modeling.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Includes balance sheet forecasting, determining deposit betas, and assessing risks under various monetary policies.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Sensitivity to ±100 basis point shifts in interest rates.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Short-term shifts impact liabilities, while long-term shifts affect asset repricing.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Key scenarios: Parallel shifts, steeper/flatter yield curve changes.</a:t>
            </a:r>
          </a:p>
        </p:txBody>
      </p:sp>
    </p:spTree>
    <p:extLst>
      <p:ext uri="{BB962C8B-B14F-4D97-AF65-F5344CB8AC3E}">
        <p14:creationId xmlns:p14="http://schemas.microsoft.com/office/powerpoint/2010/main" val="25718654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E24B-320F-A14B-27F4-4BE4DDB15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Liquidity Risk Management (LRM)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F3E3-82AA-EF5D-0694-C66CB9337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Dedicated Liquidity Risk Management: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Interfaces with firm- and LOB-level ALCOs and Risk Committees.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Regular stress testing including standardized and current scenarios.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Corporate Structure and Funding: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Parent company JPMC Holdings LLC supports subsidiary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Contingency Funding and Compliance: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Establishes Contingency Funding Plan aligned with LCR.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Maintains 30 days' cash outflow provision in High-Quality Liquid Assets Ensures no overreporting of non-transferable HQLA assets.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Compliant with 100% minimum NSFR requirement.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 not primarily rely on Federal Reserve discount window for liquidity.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C1503-B298-7051-D74A-48F71F217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096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F1D8-FA39-8DC9-B3DB-CF5BD4D9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 III Compliance and Capital Ratios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E65AC-BDBF-30D2-B0F2-FC9661E83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Basel III Compliance: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Maintains risk-based ratios above Basel III advanced requirements.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CET1 Capital Ratio: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As of December 31, 2022, CET1 capital ratio was 13.2%.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Exceeds Basel III requirement of 4.5% (7%*).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Adoption of SA-CCR: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Started January 1, 2022, for Counterparty Credit Risk.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Higher Exposure at Default (EAD) and increases Risk-Weighted Assets.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JPMC's risk profile was affected by only 30 basis points.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0A89C-927A-B7DB-929A-10E2FB80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35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7C04-2EE9-A2F3-0391-34A1BDB8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 Models and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A4B4-4972-1DBD-7F5C-55FA7AD2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Regulatory Compliance in ALM: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Models align with regulatory standards, focusing on RWA and LCR.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Strict adherence to standards, usually exceeding required thresholds.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Liquidity Coverage Ratio (LCR):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banking segment's LCR averages over 125%.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a conservative, stability-focused approach rather than aggressive growth.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7CEF3-33CC-7D62-71DB-5A21CF81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65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78B7B-2203-597B-EA21-FB34D98C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Stability and Deposit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26004-E43C-7DE7-A5CE-BD7D4AE60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Funding Stability: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Predominantly sourced from consumer and wholesale operating deposits.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Modeling Preferences and Trends: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Prefers using average deposit balances over period-end figures.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Recent 10-Q (Nov 1, 2023) shows a decrease in deposits.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Impact of High-Interest Environment: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Commercial banking and asset &amp; wealth management segments experienced attrition.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Shifts to higher yielding assets and high consumer demand led to deposit decreases.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F0AD2-3754-C135-C4BA-7099310D4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399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8506-4FDE-D291-E14C-2322ACF5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Loss Allowance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B3688-AB05-E264-539E-B6CA31AFE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Increase in Credit Loss Allowance: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Grew from $18.7 billion (Dec 31, 2021) to $24.3 billion (Sep 30, 2023).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Breakdown of Recent Increases: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$707 million increase in consumer credit losses, particularly in credit cards.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$623 million rise in wholesale credit losses.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Driving Factors: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Attributed to deteriorating credit quality and a challenging macroeconomic outlook.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0D8CC-FBA3-5D9F-44F5-27498C64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477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DD8F-BD4B-734C-43D8-AA7B6E2F7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Management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D2B31-80A2-23EF-3E1F-34C35E988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Classification and IRM: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Risks are categorized into strategic, credit/investment, market, and operational.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Features an Independent Risk Management (IRM) function.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Governance: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Board risk committee and CEO-appointed Chief Risk Officer (CRO).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CRO oversees business line CROs and Chief Compliance Officer (CCO).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Three Lines of Defense Model: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First Line:</a:t>
            </a:r>
            <a:r>
              <a:rPr lang="en-US" dirty="0"/>
              <a:t> Each Line of Business (LOB) manages its own risk.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Second Line:</a:t>
            </a:r>
            <a:r>
              <a:rPr lang="en-US" dirty="0"/>
              <a:t> IRM function.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Third Line:</a:t>
            </a:r>
            <a:r>
              <a:rPr lang="en-US" dirty="0"/>
              <a:t> Internal audit by General Auditor and Audit Committee.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Appetite and Oversight: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Set by frameworks approved by CEO, CRO, and Board Risk Committee.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Incorporates JPM's "How We Do Business Principles."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Firmwide Valuation Governance Forum (VGF) manages valuation risk.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FBF0C-2F9D-D6E0-FE5A-38F563EC1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795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E2F66D5-DE7D-FEE1-CAA4-158E80D33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5ABEC7-1052-4292-742E-9BD7FF1A9B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3E2DC3-F5B8-EDD0-E4D5-22CA9964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5693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9679F8A-F96E-9C3D-6E34-24A726F6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and Financial Position of the Bank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5EAAB98-FF3F-FAAC-3ED5-D6541950D8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012533"/>
              </p:ext>
            </p:extLst>
          </p:nvPr>
        </p:nvGraphicFramePr>
        <p:xfrm>
          <a:off x="571502" y="1690688"/>
          <a:ext cx="11048995" cy="472467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757081">
                  <a:extLst>
                    <a:ext uri="{9D8B030D-6E8A-4147-A177-3AD203B41FA5}">
                      <a16:colId xmlns:a16="http://schemas.microsoft.com/office/drawing/2014/main" val="2175348813"/>
                    </a:ext>
                  </a:extLst>
                </a:gridCol>
                <a:gridCol w="1105997">
                  <a:extLst>
                    <a:ext uri="{9D8B030D-6E8A-4147-A177-3AD203B41FA5}">
                      <a16:colId xmlns:a16="http://schemas.microsoft.com/office/drawing/2014/main" val="27343537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105970948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524738003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812034044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9419453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3084912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06852699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868586156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684436464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12414391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53941889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31362776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580490740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2008403398"/>
                    </a:ext>
                  </a:extLst>
                </a:gridCol>
              </a:tblGrid>
              <a:tr h="705837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Net Income (Loss)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Net 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Noninterest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Noninterest Expense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Loans and Leases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Past Due and Nonaccrual Loans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Provision for Loan and Lease Losses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Liabilities and Equity Capital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Capital Ratio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Leverage Ratio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Assets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Liabilities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422563513"/>
                  </a:ext>
                </a:extLst>
              </a:tr>
              <a:tr h="175056">
                <a:tc>
                  <a:txBody>
                    <a:bodyPr/>
                    <a:lstStyle/>
                    <a:p>
                      <a:r>
                        <a:rPr lang="en-US" sz="1200"/>
                        <a:t>Company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Year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240692969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GS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$10.46B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$3.78B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$32.91B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$19.69B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$23.48B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$127.63B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$931.80B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8.89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$931.80B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$839.92B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689888749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$21.74B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$24.97B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$146.55B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$214.00M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17.81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8.73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$900.94B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579579557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$39.57B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$13.69B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$29.23B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$186.21B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$195.00M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$2.85B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18.33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8.08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300553757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$21.64B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$52.80B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$12.12B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$31.94B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$247.29B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$790.00M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$358.00M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17.12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7.30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$1.35T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95023879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$11.26B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$7.68B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$39.72B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$31.16B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$236.74B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$2.71B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19.07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7.28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$1.32T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977025786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JPM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$55.40B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$54.07B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$77.78B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$63.45B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$1.01T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15.50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8.05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$2.37T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324441908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$36.43B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$57.59B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$84.39B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$66.22B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$993.49B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$5.45B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7.85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$2.43T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970045185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$29.13B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$55.00B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$64.17B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$64.96B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$68.24B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$16.36B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17.30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$3.11T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01462017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$48.33B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$52.54B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$69.39B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$71.78B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$3.06B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$-9.26B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16.77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6.51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$3.45T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678629190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$37.68B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$67.13B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$62.99B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$93.23B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$75.70B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$2.38B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$3.67T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16.80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6.63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$3.67T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4086807492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MS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$6.55B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$33.48B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$16.64B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$28.82B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$150.64B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$130.00M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$853.53B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21.79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8.38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$853.53B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$772.12B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22668761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$9.04B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$6.67B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$34.66B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$19.07B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$30.10B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$172.66B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$137.00M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$895.43B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20.98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8.26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$895.43B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$812.73B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846027790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$7.90B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$40.58B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$33.74B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$235.12B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21.45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8.36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$1.01T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623390213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$15.03B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$10.00B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$49.56B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$40.03B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$269.65B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$176.00M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$82.00M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19.74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7.12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$1.08T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824250036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$10.84B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$43.02B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$23.11B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$39.29B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$258.28B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$106.00M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$496.00M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19.33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6.71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$1.08T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1722372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4718C-A8AE-4AE5-16F1-973B65BD8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6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 Morgan Chase &amp; Co. Global Presence</a:t>
            </a:r>
          </a:p>
        </p:txBody>
      </p:sp>
      <p:pic>
        <p:nvPicPr>
          <p:cNvPr id="8" name="Content Placeholder 7" descr="A map of the world&#10;&#10;Description automatically generated">
            <a:extLst>
              <a:ext uri="{FF2B5EF4-FFF2-40B4-BE49-F238E27FC236}">
                <a16:creationId xmlns:a16="http://schemas.microsoft.com/office/drawing/2014/main" id="{FAF99541-CCED-5CFB-DD7D-AA3F7B171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00709" y="1393741"/>
            <a:ext cx="9990582" cy="52595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53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JP Morgan Chase &amp; Co. National Presence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2" descr="undefined">
            <a:extLst>
              <a:ext uri="{FF2B5EF4-FFF2-40B4-BE49-F238E27FC236}">
                <a16:creationId xmlns:a16="http://schemas.microsoft.com/office/drawing/2014/main" id="{8B6A8868-87AB-47AB-78E2-8736C149EB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93" y="1417787"/>
            <a:ext cx="10006013" cy="521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2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5401-90B4-DF65-6E40-8C83A841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Breakdown of Ownership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C5771-EE4D-7638-0AD5-015EFC6C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5</a:t>
            </a:fld>
            <a:endParaRPr lang="en-US"/>
          </a:p>
        </p:txBody>
      </p:sp>
      <p:pic>
        <p:nvPicPr>
          <p:cNvPr id="12" name="Content Placeholder 11" descr="A pie chart with different colors&#10;&#10;Description automatically generated">
            <a:extLst>
              <a:ext uri="{FF2B5EF4-FFF2-40B4-BE49-F238E27FC236}">
                <a16:creationId xmlns:a16="http://schemas.microsoft.com/office/drawing/2014/main" id="{7BE192D3-A8E9-E046-160C-59F227B67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9067" t="9595" r="9504" b="8646"/>
          <a:stretch/>
        </p:blipFill>
        <p:spPr>
          <a:xfrm>
            <a:off x="3304835" y="1253163"/>
            <a:ext cx="5582329" cy="5604837"/>
          </a:xfrm>
        </p:spPr>
      </p:pic>
    </p:spTree>
    <p:extLst>
      <p:ext uri="{BB962C8B-B14F-4D97-AF65-F5344CB8AC3E}">
        <p14:creationId xmlns:p14="http://schemas.microsoft.com/office/powerpoint/2010/main" val="662367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Insider Trading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7ACD-0039-4712-045E-2B3EB4881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5786" cy="4351339"/>
          </a:xfrm>
        </p:spPr>
        <p:txBody>
          <a:bodyPr/>
          <a:lstStyle/>
          <a:p>
            <a:r>
              <a:rPr lang="en-US" dirty="0"/>
              <a:t>For the first time in his history as CEO, Jamie Dimon sold 12% of his holdings in JPMC</a:t>
            </a:r>
          </a:p>
          <a:p>
            <a:r>
              <a:rPr lang="en-US" dirty="0"/>
              <a:t>Caused a 3% drop in JPMC value due to the sell-off</a:t>
            </a:r>
          </a:p>
          <a:p>
            <a:r>
              <a:rPr lang="en-US" dirty="0"/>
              <a:t>Bank representatives caution this is not related to the bank’s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89286-D4C8-E8E4-A5A1-20B55B845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5372" y="604157"/>
            <a:ext cx="5041951" cy="56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90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Betas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7</a:t>
            </a:fld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B9E330A6-D32A-C8AC-0089-39D65CEDEB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997" y="1646873"/>
            <a:ext cx="8464006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04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3BC7-03FE-78FD-B8B7-81154A77F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Volatility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67B09-99CE-1855-94B1-203CAD20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8</a:t>
            </a:fld>
            <a:endParaRPr lang="en-US"/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7E2F8EF8-6407-AFC2-AE49-99685F53D02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1199" y="1690688"/>
            <a:ext cx="8609602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103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15FA-F206-B94F-AC23-DF11FAB1A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Markets’ View: Short Interest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8F7177-4793-51F4-7177-B78F6EF13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9</a:t>
            </a:fld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8D9DBB4-CDB9-FD84-3889-5A75FC65244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935" y="1690688"/>
            <a:ext cx="8286129" cy="489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577902"/>
      </p:ext>
    </p:extLst>
  </p:cSld>
  <p:clrMapOvr>
    <a:masterClrMapping/>
  </p:clrMapOvr>
</p:sld>
</file>

<file path=ppt/theme/theme1.xml><?xml version="1.0" encoding="utf-8"?>
<a:theme xmlns:a="http://schemas.openxmlformats.org/drawingml/2006/main" name="FSIL PP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IL PPT Theme" id="{95AD54CE-E1A2-0547-88D7-E38281556BC4}" vid="{C0D0045F-E7EC-624A-B29A-2E3B7699A433}"/>
    </a:ext>
  </a:extLst>
</a:theme>
</file>

<file path=ppt/theme/theme2.xml><?xml version="1.0" encoding="utf-8"?>
<a:theme xmlns:a="http://schemas.openxmlformats.org/drawingml/2006/main" name="1_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3.xml><?xml version="1.0" encoding="utf-8"?>
<a:theme xmlns:a="http://schemas.openxmlformats.org/drawingml/2006/main" name="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4.xml><?xml version="1.0" encoding="utf-8"?>
<a:theme xmlns:a="http://schemas.openxmlformats.org/drawingml/2006/main" name="No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33C442D4-C1A3-4885-906C-38D3C529E371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FSIL PPT Theme</Template>
  <TotalTime>291</TotalTime>
  <Words>1488</Words>
  <Application>Microsoft Macintosh PowerPoint</Application>
  <PresentationFormat>Widescreen</PresentationFormat>
  <Paragraphs>383</Paragraphs>
  <Slides>28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Adelle Cyrillic</vt:lpstr>
      <vt:lpstr>Arial</vt:lpstr>
      <vt:lpstr>Calibri</vt:lpstr>
      <vt:lpstr>DIN Alternate</vt:lpstr>
      <vt:lpstr>Roboto</vt:lpstr>
      <vt:lpstr>FSIL PPT Theme</vt:lpstr>
      <vt:lpstr>1_With Bottom Bar</vt:lpstr>
      <vt:lpstr>With Bottom Bar</vt:lpstr>
      <vt:lpstr>No Bottom Bar</vt:lpstr>
      <vt:lpstr>1_Custom Design</vt:lpstr>
      <vt:lpstr>Assignment 8: Bank Holding Companies (BHC)</vt:lpstr>
      <vt:lpstr>PowerPoint Presentation</vt:lpstr>
      <vt:lpstr>JP Morgan Chase &amp; Co. Global Presence</vt:lpstr>
      <vt:lpstr>JP Morgan Chase &amp; Co. National Presence</vt:lpstr>
      <vt:lpstr>Breakdown of Ownership</vt:lpstr>
      <vt:lpstr>Insider Trading</vt:lpstr>
      <vt:lpstr>Markets’ View: Betas</vt:lpstr>
      <vt:lpstr>Markets’ View: Volatility</vt:lpstr>
      <vt:lpstr>Markets’ View: Short Interest</vt:lpstr>
      <vt:lpstr>Markets’ View: Days to Cover</vt:lpstr>
      <vt:lpstr>Markets’ View: Credit Ratings</vt:lpstr>
      <vt:lpstr>Markets’ View: Balance Sheet</vt:lpstr>
      <vt:lpstr>JPMC: Total Interest Income</vt:lpstr>
      <vt:lpstr>JPMC: Total Non-Interest Income</vt:lpstr>
      <vt:lpstr>JPMC: Total Assets</vt:lpstr>
      <vt:lpstr>JPMC: Total Liabilities</vt:lpstr>
      <vt:lpstr>JPMC: Total Capital Ratio</vt:lpstr>
      <vt:lpstr>Asset Liability Management (ALM) &amp; Risk Profile</vt:lpstr>
      <vt:lpstr>Asset and Liability Committee (ALCO)</vt:lpstr>
      <vt:lpstr>Chief Investment Office, Treasury, and Corporate (CTC) Risk Committee</vt:lpstr>
      <vt:lpstr>Liquidity Risk Management (LRM)</vt:lpstr>
      <vt:lpstr>Basel III Compliance and Capital Ratios</vt:lpstr>
      <vt:lpstr>ALM Models and Assumptions</vt:lpstr>
      <vt:lpstr>Funding Stability and Deposit Trends</vt:lpstr>
      <vt:lpstr>Credit Loss Allowance</vt:lpstr>
      <vt:lpstr>Risk Management Structure</vt:lpstr>
      <vt:lpstr>Appendix</vt:lpstr>
      <vt:lpstr>Performance and Financial Position of the Bank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8: Bank Holding Companies (BHC)</dc:title>
  <dc:creator>Matlin, Glenn S</dc:creator>
  <cp:lastModifiedBy>Matlin, Glenn S</cp:lastModifiedBy>
  <cp:revision>26</cp:revision>
  <dcterms:created xsi:type="dcterms:W3CDTF">2023-11-13T19:38:36Z</dcterms:created>
  <dcterms:modified xsi:type="dcterms:W3CDTF">2023-11-14T00:29:49Z</dcterms:modified>
</cp:coreProperties>
</file>

<file path=docProps/thumbnail.jpeg>
</file>